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slideLayouts/slideLayout11.xml" ContentType="application/vnd.openxmlformats-officedocument.presentationml.slideLayout+xml"/>
  <Override PartName="/ppt/theme/theme7.xml" ContentType="application/vnd.openxmlformats-officedocument.theme+xml"/>
  <Override PartName="/ppt/slideLayouts/slideLayout12.xml" ContentType="application/vnd.openxmlformats-officedocument.presentationml.slideLayout+xml"/>
  <Override PartName="/ppt/theme/theme8.xml" ContentType="application/vnd.openxmlformats-officedocument.theme+xml"/>
  <Override PartName="/ppt/slideLayouts/slideLayout1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4" r:id="rId2"/>
    <p:sldMasterId id="2147483676" r:id="rId3"/>
    <p:sldMasterId id="2147483678" r:id="rId4"/>
    <p:sldMasterId id="2147483680" r:id="rId5"/>
    <p:sldMasterId id="2147483662" r:id="rId6"/>
    <p:sldMasterId id="2147483668" r:id="rId7"/>
    <p:sldMasterId id="2147483670" r:id="rId8"/>
    <p:sldMasterId id="2147483672" r:id="rId9"/>
  </p:sldMasterIdLst>
  <p:notesMasterIdLst>
    <p:notesMasterId r:id="rId18"/>
  </p:notesMasterIdLst>
  <p:sldIdLst>
    <p:sldId id="271" r:id="rId10"/>
    <p:sldId id="278" r:id="rId11"/>
    <p:sldId id="280" r:id="rId12"/>
    <p:sldId id="276" r:id="rId13"/>
    <p:sldId id="281" r:id="rId14"/>
    <p:sldId id="277" r:id="rId15"/>
    <p:sldId id="269" r:id="rId16"/>
    <p:sldId id="270" r:id="rId17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ume Colomer" initials="JC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8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4" autoAdjust="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5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B5B7B-362C-C34A-9C1D-F3D5B867F265}" type="datetimeFigureOut">
              <a:rPr lang="nl-NL" smtClean="0"/>
              <a:t>2-5-2019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1DEA9-BD42-994F-B31C-88F75DEDF0E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0329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257124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88893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693863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42214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48881-EF58-48FA-9CC9-F62F88E74B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29184" y="4562542"/>
            <a:ext cx="5486400" cy="520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600" b="1" dirty="0">
                <a:solidFill>
                  <a:schemeClr val="bg1"/>
                </a:solidFill>
                <a:latin typeface="Arial"/>
                <a:cs typeface="Arial"/>
              </a:rPr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28625" y="5316538"/>
            <a:ext cx="5486400" cy="393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2000" dirty="0">
                <a:solidFill>
                  <a:schemeClr val="bg1"/>
                </a:solidFill>
                <a:latin typeface="Arial"/>
                <a:cs typeface="Arial"/>
              </a:rPr>
              <a:t>Subtitle or 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153052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out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4" name="Afbeelding 4" descr="triangle_VICH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664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cow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5"/>
            <a:ext cx="9144000" cy="590345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472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pi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5" descr="image_1_TD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4"/>
            <a:ext cx="9144000" cy="5916159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53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landscap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8455"/>
            <a:ext cx="9144000" cy="5890757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919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do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5"/>
            <a:ext cx="9144000" cy="590345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04066" y="170610"/>
            <a:ext cx="7000781" cy="5191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Table of contents</a:t>
            </a:r>
          </a:p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4813" y="1506538"/>
            <a:ext cx="8335962" cy="44196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2"/>
              </a:buClr>
              <a:buFont typeface="Calibri" panose="020F0502020204030204" pitchFamily="34" charset="0"/>
              <a:buChar char="&gt;"/>
              <a:defRPr sz="2000" baseline="0">
                <a:solidFill>
                  <a:srgbClr val="218B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31775">
              <a:buClr>
                <a:srgbClr val="218BA7"/>
              </a:buClr>
              <a:defRPr sz="15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Main bullet point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5" name="Afbeelding 4" descr="triangle_VIC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3187700" cy="9144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418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643640" y="3093604"/>
            <a:ext cx="6576723" cy="98886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000" dirty="0">
                <a:solidFill>
                  <a:schemeClr val="bg1"/>
                </a:solidFill>
                <a:latin typeface="Arial"/>
                <a:cs typeface="Arial"/>
              </a:rPr>
              <a:t>Chapter title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803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71488" y="221095"/>
            <a:ext cx="7175500" cy="5365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218BA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3000" dirty="0">
                <a:solidFill>
                  <a:srgbClr val="218BA7"/>
                </a:solidFill>
                <a:latin typeface="Arial"/>
                <a:cs typeface="Arial"/>
              </a:rPr>
              <a:t>Slide title</a:t>
            </a:r>
          </a:p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8" y="1366838"/>
            <a:ext cx="8358187" cy="47196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3091015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339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29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01" r="29409" b="2174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104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8" t="23017" r="18544" b="2174"/>
          <a:stretch/>
        </p:blipFill>
        <p:spPr bwMode="auto">
          <a:xfrm>
            <a:off x="0" y="1"/>
            <a:ext cx="9169044" cy="6874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647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9" r="30761" b="193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74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4553" r="37912" b="10340"/>
          <a:stretch/>
        </p:blipFill>
        <p:spPr bwMode="auto">
          <a:xfrm>
            <a:off x="0" y="-17011"/>
            <a:ext cx="9144000" cy="689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pic>
        <p:nvPicPr>
          <p:cNvPr id="7" name="75BFF09E-E638-4F40-9AC6-EB85DE5E701B" descr="6D9D3164-4440-447E-B53E-75E01F3A8D3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71" y="304405"/>
            <a:ext cx="1559858" cy="9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ccarlisle\Desktop\Vich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1" b="9415"/>
          <a:stretch/>
        </p:blipFill>
        <p:spPr bwMode="auto">
          <a:xfrm>
            <a:off x="2845909" y="215155"/>
            <a:ext cx="4294480" cy="8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11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9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34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54190"/>
          </a:xfrm>
          <a:prstGeom prst="rect">
            <a:avLst/>
          </a:prstGeom>
        </p:spPr>
      </p:pic>
      <p:pic>
        <p:nvPicPr>
          <p:cNvPr id="9" name="Afbeelding 5" descr="triangle_VICH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0534"/>
            <a:ext cx="3187700" cy="914400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14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948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28625" y="2133378"/>
            <a:ext cx="4962525" cy="876522"/>
          </a:xfrm>
        </p:spPr>
        <p:txBody>
          <a:bodyPr/>
          <a:lstStyle/>
          <a:p>
            <a:r>
              <a:rPr lang="en-GB" b="1" dirty="0"/>
              <a:t>GL8 (R) – Stability testing for medicated premixes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28625" y="5119548"/>
            <a:ext cx="5486400" cy="39398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4867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7CDCD5-0034-4465-A160-17F077E3AC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8626" y="284910"/>
            <a:ext cx="7000781" cy="51911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159B1-DD91-4C52-9FA3-BAC7C41078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57300" y="1878013"/>
            <a:ext cx="6334032" cy="1817687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GB" dirty="0"/>
              <a:t>Scope and objective</a:t>
            </a:r>
          </a:p>
          <a:p>
            <a:pPr marL="457200" indent="-457200">
              <a:buAutoNum type="arabicPeriod"/>
            </a:pPr>
            <a:r>
              <a:rPr lang="en-GB" dirty="0"/>
              <a:t>Storage test conditions and test parameters</a:t>
            </a:r>
          </a:p>
        </p:txBody>
      </p:sp>
    </p:spTree>
    <p:extLst>
      <p:ext uri="{BB962C8B-B14F-4D97-AF65-F5344CB8AC3E}">
        <p14:creationId xmlns:p14="http://schemas.microsoft.com/office/powerpoint/2010/main" val="2916201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b="1" dirty="0"/>
              <a:t>1. Scope and objective</a:t>
            </a:r>
          </a:p>
        </p:txBody>
      </p:sp>
    </p:spTree>
    <p:extLst>
      <p:ext uri="{BB962C8B-B14F-4D97-AF65-F5344CB8AC3E}">
        <p14:creationId xmlns:p14="http://schemas.microsoft.com/office/powerpoint/2010/main" val="1552785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9193FC-B1F1-42BB-BD6C-6F59A29947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4813" y="284910"/>
            <a:ext cx="7000781" cy="519112"/>
          </a:xfrm>
        </p:spPr>
        <p:txBody>
          <a:bodyPr/>
          <a:lstStyle/>
          <a:p>
            <a:r>
              <a:rPr lang="en-GB" dirty="0"/>
              <a:t>1. Scope and objective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1E6D7D-F219-4570-A15B-B10FC02CB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523875" indent="-342900">
              <a:buFont typeface="Wingdings" panose="05000000000000000000" pitchFamily="2" charset="2"/>
              <a:buChar char="Ø"/>
            </a:pPr>
            <a:r>
              <a:rPr lang="en-US" dirty="0"/>
              <a:t>VICH GL 8 is an annex to VICH GL3 - Stability testing of new veterinary drug substances and medicinal products. </a:t>
            </a:r>
          </a:p>
          <a:p>
            <a:pPr marL="523875" indent="-342900">
              <a:buFont typeface="Wingdings" panose="05000000000000000000" pitchFamily="2" charset="2"/>
              <a:buChar char="Ø"/>
            </a:pPr>
            <a:r>
              <a:rPr lang="en-US" dirty="0"/>
              <a:t>Objective is to recommend acceptable stability information for medicated premix drug products containing new molecular entities, in line with VICH GL3.</a:t>
            </a:r>
            <a:endParaRPr lang="en-GB" dirty="0"/>
          </a:p>
          <a:p>
            <a:pPr marL="523875" indent="-342900">
              <a:buFont typeface="Wingdings" panose="05000000000000000000" pitchFamily="2" charset="2"/>
              <a:buChar char="Ø"/>
            </a:pPr>
            <a:r>
              <a:rPr lang="en-GB" dirty="0"/>
              <a:t>Definition: A Medicated Premix is a veterinary medicinal product consisting of a mixture of one or more drug substances, generally with a carrier, that is prepared to facilitate oral administration of the drug to animals when mixed with feed.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4663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FBD057-8853-4FA0-B90A-4135108C1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b="1" dirty="0"/>
              <a:t>2. Storage test conditions and test parameters</a:t>
            </a:r>
          </a:p>
        </p:txBody>
      </p:sp>
    </p:spTree>
    <p:extLst>
      <p:ext uri="{BB962C8B-B14F-4D97-AF65-F5344CB8AC3E}">
        <p14:creationId xmlns:p14="http://schemas.microsoft.com/office/powerpoint/2010/main" val="2347751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F72743-60BC-4E76-A1CC-5BE0AA1A22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4066" y="265860"/>
            <a:ext cx="7000781" cy="519112"/>
          </a:xfrm>
        </p:spPr>
        <p:txBody>
          <a:bodyPr/>
          <a:lstStyle/>
          <a:p>
            <a:r>
              <a:rPr lang="en-GB" dirty="0"/>
              <a:t>2. Storage Test conditions and Test parameters</a:t>
            </a: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4C1EB-C7F8-45CD-9D28-E7A2C44501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2481" y="1517651"/>
            <a:ext cx="7539037" cy="2427287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dirty="0"/>
              <a:t>Medicated premixes are recommended to be tested at 25°C +/- 2°C/ 60% RH +/- 5% (long-term testing) and 40°C +/- 2°C / 75% RH +/- 5% (accelerated testing)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If significant change (= failure to meet specifications) is observed at the accelerated condition, additional testing at 30°C +/6 2°C/ 60 % RH +/6 5% should be performed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5293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04813" y="284910"/>
            <a:ext cx="7000781" cy="519112"/>
          </a:xfrm>
        </p:spPr>
        <p:txBody>
          <a:bodyPr/>
          <a:lstStyle/>
          <a:p>
            <a:r>
              <a:rPr lang="en-GB" dirty="0"/>
              <a:t>2. Storage Test conditions and Test parameters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04812" y="1192213"/>
            <a:ext cx="8415337" cy="4046537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en-GB" sz="1800" dirty="0"/>
              <a:t>Same schedule intervals as described in VICH GL3</a:t>
            </a:r>
          </a:p>
          <a:p>
            <a:pPr lvl="1"/>
            <a:r>
              <a:rPr lang="en-US" sz="1600" dirty="0">
                <a:solidFill>
                  <a:schemeClr val="accent2"/>
                </a:solidFill>
              </a:rPr>
              <a:t>For long-term studies and products with a proposed shelf life of at least 12 months, the frequency of testing should normally be every 3 months over the first year, every 6 months over the second year, and annually thereafter through the proposed shelf life.</a:t>
            </a:r>
          </a:p>
          <a:p>
            <a:pPr lvl="1"/>
            <a:r>
              <a:rPr lang="en-US" sz="1600" dirty="0">
                <a:solidFill>
                  <a:schemeClr val="accent2"/>
                </a:solidFill>
              </a:rPr>
              <a:t>At the accelerated storage condition, a minimum of three time points, including the initial and final time points (e.g. 0, 3, and 6 months), from a 6-month study is recommended. </a:t>
            </a:r>
            <a:endParaRPr lang="en-GB" sz="1100" dirty="0">
              <a:solidFill>
                <a:schemeClr val="accent2"/>
              </a:solidFill>
            </a:endParaRPr>
          </a:p>
          <a:p>
            <a:pPr marL="266700" indent="-266700">
              <a:buFont typeface="Arial" panose="020B0604020202020204" pitchFamily="34" charset="0"/>
              <a:buChar char="•"/>
            </a:pPr>
            <a:r>
              <a:rPr lang="en-GB" sz="1800" dirty="0"/>
              <a:t>Shelf-life specifications should include stability indicating test parameters</a:t>
            </a:r>
            <a:r>
              <a:rPr lang="en-GB" sz="1600" dirty="0"/>
              <a:t> </a:t>
            </a:r>
          </a:p>
          <a:p>
            <a:pPr lvl="1"/>
            <a:r>
              <a:rPr lang="en-GB" sz="1600" dirty="0"/>
              <a:t>i.e.</a:t>
            </a:r>
            <a:r>
              <a:rPr lang="en-US" sz="1600" dirty="0"/>
              <a:t> those attributes of the medicinal product that are susceptible to change during storage and are likely to influence quality, safety, and/or efficacy. The testing should cover, as appropriate, the physical, chemical, biological, and microbiological attributes, preservative content (e.g. antioxidant, antimicrobial preservative), and functionality tests (e.g. for a dose delivery system). Analytical procedures should be fully validated and stability indicating).</a:t>
            </a:r>
            <a:r>
              <a:rPr lang="en-GB" sz="1600" dirty="0"/>
              <a:t> </a:t>
            </a:r>
          </a:p>
          <a:p>
            <a:pPr marL="266700" indent="-266700">
              <a:buFont typeface="Arial" panose="020B0604020202020204" pitchFamily="34" charset="0"/>
              <a:buChar char="•"/>
            </a:pPr>
            <a:r>
              <a:rPr lang="en-GB" sz="1800" dirty="0"/>
              <a:t>Testing should be performed in the final packaging proposed for marketing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03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921953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able of contents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hapt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Closing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</TotalTime>
  <Words>424</Words>
  <Application>Microsoft Office PowerPoint</Application>
  <PresentationFormat>On-screen Show (4:3)</PresentationFormat>
  <Paragraphs>19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Arial</vt:lpstr>
      <vt:lpstr>Calibri</vt:lpstr>
      <vt:lpstr>Wingdings</vt:lpstr>
      <vt:lpstr>Cover slide</vt:lpstr>
      <vt:lpstr>1_Cover slide</vt:lpstr>
      <vt:lpstr>2_Cover slide</vt:lpstr>
      <vt:lpstr>3_Cover slide</vt:lpstr>
      <vt:lpstr>4_Cover slide</vt:lpstr>
      <vt:lpstr>Table of contents</vt:lpstr>
      <vt:lpstr>Chapter slide</vt:lpstr>
      <vt:lpstr>Content slide</vt:lpstr>
      <vt:lpstr>Closing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M2M</dc:creator>
  <cp:lastModifiedBy>Rick Clayton</cp:lastModifiedBy>
  <cp:revision>62</cp:revision>
  <dcterms:created xsi:type="dcterms:W3CDTF">2014-10-28T11:07:40Z</dcterms:created>
  <dcterms:modified xsi:type="dcterms:W3CDTF">2019-05-02T12:17:38Z</dcterms:modified>
</cp:coreProperties>
</file>